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6" r:id="rId4"/>
    <p:sldId id="257" r:id="rId5"/>
    <p:sldId id="259" r:id="rId6"/>
    <p:sldId id="260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D12-EDB3-4AD7-9EC2-E1EFD2B64B87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07.08.2018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AF540-6B4F-413D-9D32-052974019A68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71887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D12-EDB3-4AD7-9EC2-E1EFD2B64B87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07.08.2018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AF540-6B4F-413D-9D32-052974019A68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33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D12-EDB3-4AD7-9EC2-E1EFD2B64B87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07.08.2018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AF540-6B4F-413D-9D32-052974019A68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378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D12-EDB3-4AD7-9EC2-E1EFD2B64B87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07.08.2018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AF540-6B4F-413D-9D32-052974019A68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3690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D12-EDB3-4AD7-9EC2-E1EFD2B64B87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07.08.2018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AF540-6B4F-413D-9D32-052974019A68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797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D12-EDB3-4AD7-9EC2-E1EFD2B64B87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07.08.2018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53AF540-6B4F-413D-9D32-052974019A68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2072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D12-EDB3-4AD7-9EC2-E1EFD2B64B87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07.08.2018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AF540-6B4F-413D-9D32-052974019A68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475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D12-EDB3-4AD7-9EC2-E1EFD2B64B87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07.08.2018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AF540-6B4F-413D-9D32-052974019A68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6138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D12-EDB3-4AD7-9EC2-E1EFD2B64B87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07.08.2018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AF540-6B4F-413D-9D32-052974019A68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0835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D12-EDB3-4AD7-9EC2-E1EFD2B64B87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07.08.2018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AF540-6B4F-413D-9D32-052974019A68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4259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D12-EDB3-4AD7-9EC2-E1EFD2B64B87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07.08.2018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AF540-6B4F-413D-9D32-052974019A68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278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D12-EDB3-4AD7-9EC2-E1EFD2B64B87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07.08.2018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AF540-6B4F-413D-9D32-052974019A68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347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D12-EDB3-4AD7-9EC2-E1EFD2B64B87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07.08.2018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AF540-6B4F-413D-9D32-052974019A68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5919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D12-EDB3-4AD7-9EC2-E1EFD2B64B87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07.08.2018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AF540-6B4F-413D-9D32-052974019A68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2741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D12-EDB3-4AD7-9EC2-E1EFD2B64B87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07.08.2018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AF540-6B4F-413D-9D32-052974019A68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2877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D12-EDB3-4AD7-9EC2-E1EFD2B64B87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07.08.2018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53AF540-6B4F-413D-9D32-052974019A68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4555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D12-EDB3-4AD7-9EC2-E1EFD2B64B87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07.08.2018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AF540-6B4F-413D-9D32-052974019A68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92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D12-EDB3-4AD7-9EC2-E1EFD2B64B87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07.08.2018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AF540-6B4F-413D-9D32-052974019A68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421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D12-EDB3-4AD7-9EC2-E1EFD2B64B87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07.08.2018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AF540-6B4F-413D-9D32-052974019A68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58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D12-EDB3-4AD7-9EC2-E1EFD2B64B87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07.08.2018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AF540-6B4F-413D-9D32-052974019A68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897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D12-EDB3-4AD7-9EC2-E1EFD2B64B87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07.08.2018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AF540-6B4F-413D-9D32-052974019A68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690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D12-EDB3-4AD7-9EC2-E1EFD2B64B87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07.08.2018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AF540-6B4F-413D-9D32-052974019A68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28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C125D12-EDB3-4AD7-9EC2-E1EFD2B64B87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07.08.2018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53AF540-6B4F-413D-9D32-052974019A68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1964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C125D12-EDB3-4AD7-9EC2-E1EFD2B64B87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07.08.2018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53AF540-6B4F-413D-9D32-052974019A68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9185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274838"/>
            <a:ext cx="617443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 w="6350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конфликт интересов педагогического работника</a:t>
            </a:r>
            <a:endParaRPr kumimoji="0" lang="ru-RU" sz="4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55348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dirty="0">
                <a:solidFill>
                  <a:srgbClr val="FF0000"/>
                </a:solidFill>
                <a:effectLst/>
              </a:rPr>
              <a:t>Понятие</a:t>
            </a:r>
            <a:r>
              <a:rPr lang="ru-RU" sz="3600" dirty="0">
                <a:effectLst/>
              </a:rPr>
              <a:t> </a:t>
            </a:r>
            <a:r>
              <a:rPr lang="ru-RU" sz="3600" dirty="0">
                <a:solidFill>
                  <a:srgbClr val="FF0000"/>
                </a:solidFill>
                <a:effectLst/>
              </a:rPr>
              <a:t>конфликта интересов педагогического работника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400600"/>
          </a:xfrm>
        </p:spPr>
        <p:txBody>
          <a:bodyPr>
            <a:noAutofit/>
          </a:bodyPr>
          <a:lstStyle/>
          <a:p>
            <a:pPr marL="0" indent="0" algn="ctr">
              <a:lnSpc>
                <a:spcPct val="83000"/>
              </a:lnSpc>
              <a:buNone/>
            </a:pPr>
            <a:r>
              <a:rPr lang="ru-RU" sz="2200" b="1" dirty="0"/>
              <a:t>ФЕДЕРАЛЬНЫЙ ЗАКОН </a:t>
            </a:r>
            <a:endParaRPr lang="ru-RU" sz="2200" dirty="0"/>
          </a:p>
          <a:p>
            <a:pPr marL="0" indent="0" algn="ctr">
              <a:lnSpc>
                <a:spcPct val="83000"/>
              </a:lnSpc>
              <a:buNone/>
            </a:pPr>
            <a:r>
              <a:rPr lang="ru-RU" sz="2200" b="1" dirty="0"/>
              <a:t>от 29 декабря 2012 года № 273-ФЗ</a:t>
            </a:r>
            <a:endParaRPr lang="ru-RU" sz="2200" dirty="0"/>
          </a:p>
          <a:p>
            <a:pPr marL="0" indent="0" algn="ctr">
              <a:lnSpc>
                <a:spcPct val="83000"/>
              </a:lnSpc>
              <a:buNone/>
            </a:pPr>
            <a:r>
              <a:rPr lang="ru-RU" sz="2200" b="1" dirty="0"/>
              <a:t>«ОБ ОБРАЗОВАНИИ В РОССИЙСКОЙ ФЕДЕРАЦИИ»</a:t>
            </a:r>
            <a:endParaRPr lang="ru-RU" sz="2200" dirty="0"/>
          </a:p>
          <a:p>
            <a:pPr marL="0" indent="452438" algn="just">
              <a:lnSpc>
                <a:spcPct val="83000"/>
              </a:lnSpc>
              <a:buNone/>
            </a:pPr>
            <a:r>
              <a:rPr lang="ru-RU" sz="2200" dirty="0"/>
              <a:t>Конфликт интересов педагогического работника - ситуация, при которой у педагогического работника при осуществлении им профессиональной деятельности возникает личная заинтересованность в получении материальной выгоды или иного преимущества и которая </a:t>
            </a:r>
            <a:r>
              <a:rPr lang="ru-RU" sz="2200" dirty="0">
                <a:solidFill>
                  <a:srgbClr val="FFFF00"/>
                </a:solidFill>
              </a:rPr>
              <a:t>влияет</a:t>
            </a:r>
            <a:r>
              <a:rPr lang="ru-RU" sz="2200" dirty="0"/>
              <a:t> или </a:t>
            </a:r>
            <a:r>
              <a:rPr lang="ru-RU" sz="2200" b="1" dirty="0">
                <a:solidFill>
                  <a:srgbClr val="FF0000"/>
                </a:solidFill>
              </a:rPr>
              <a:t>может повлиять</a:t>
            </a:r>
            <a:r>
              <a:rPr lang="ru-RU" sz="2200" dirty="0"/>
              <a:t> на надлежащее исполнение педагогическим работником профессиональных обязанностей вследствие противоречия между его личной заинтересованностью и интересами обучающегося, родителей (законных представителей) несовершеннолетних обучающихся (пункт 33 статья 2</a:t>
            </a:r>
            <a:r>
              <a:rPr lang="ru-RU" sz="2200" dirty="0" smtClean="0"/>
              <a:t>).</a:t>
            </a:r>
          </a:p>
          <a:p>
            <a:pPr marL="0" indent="452438" algn="just">
              <a:lnSpc>
                <a:spcPct val="83000"/>
              </a:lnSpc>
              <a:buNone/>
            </a:pPr>
            <a:r>
              <a:rPr lang="ru-RU" sz="2200" dirty="0" smtClean="0"/>
              <a:t>Педагогический </a:t>
            </a:r>
            <a:r>
              <a:rPr lang="ru-RU" sz="2200" dirty="0"/>
              <a:t>работник организации, осуществляющей образовательную деятельность, в том числе в качестве индивидуального предпринимателя, не вправе оказывать платные образовательные услуги обучающимся в данной организации, если это приводит к конфликту интересов педагогического работника (часть 2 статьи 48).</a:t>
            </a:r>
          </a:p>
          <a:p>
            <a:pPr marL="0" indent="0">
              <a:lnSpc>
                <a:spcPct val="90000"/>
              </a:lnSpc>
              <a:buNone/>
            </a:pP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67715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97346"/>
            <a:ext cx="83529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	Репетиторство </a:t>
            </a:r>
            <a:r>
              <a:rPr lang="ru-RU" sz="2400" dirty="0"/>
              <a:t>является наиболее очевидным примером, когда в деятельности педагогического работника может возникать конфликт интересов. </a:t>
            </a:r>
            <a:endParaRPr lang="ru-RU" sz="2400" dirty="0" smtClean="0"/>
          </a:p>
          <a:p>
            <a:pPr algn="just"/>
            <a:r>
              <a:rPr lang="ru-RU" sz="2400" dirty="0"/>
              <a:t>	</a:t>
            </a:r>
            <a:r>
              <a:rPr lang="ru-RU" sz="2400" dirty="0" smtClean="0"/>
              <a:t>Разумеется</a:t>
            </a:r>
            <a:r>
              <a:rPr lang="ru-RU" sz="2400" dirty="0"/>
              <a:t>, возможны и иные ситуации такого конфликта, например: участие в жюри конкурсных мероприятий, олимпиад с участием своих обучающихся, что особенно часто имеет место в учреждениях среднего образования; принятие участия в распределении различных льгот, поездок, стажировок и иных бонусов для обучающихся; вступление педагогического работника в отношения гражданско-правового характера (приобретение товаров, получение услуг и др.) от самих обучающихся или от их родителей и др. Еще раз подчеркнем, что исчерпывающего перечня ситуаций конфликта интересов не существует и не может существовать, в силу чего педагогическим работникам всегда следует иметь в виду возможность их возникновения.</a:t>
            </a:r>
          </a:p>
        </p:txBody>
      </p:sp>
    </p:spTree>
    <p:extLst>
      <p:ext uri="{BB962C8B-B14F-4D97-AF65-F5344CB8AC3E}">
        <p14:creationId xmlns:p14="http://schemas.microsoft.com/office/powerpoint/2010/main" val="1028195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82011"/>
            <a:ext cx="835292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	Закон </a:t>
            </a:r>
            <a:r>
              <a:rPr lang="ru-RU" sz="2000" dirty="0"/>
              <a:t>N 273-ФЗ содержит нормы, касающиеся урегулирования конфликта интересов в педагогической </a:t>
            </a:r>
            <a:r>
              <a:rPr lang="ru-RU" sz="2000" dirty="0" smtClean="0"/>
              <a:t>деятельности.</a:t>
            </a:r>
            <a:endParaRPr lang="ru-RU" sz="2000" dirty="0"/>
          </a:p>
          <a:p>
            <a:pPr algn="just"/>
            <a:r>
              <a:rPr lang="ru-RU" sz="2000" dirty="0" smtClean="0"/>
              <a:t>	Так</a:t>
            </a:r>
            <a:r>
              <a:rPr lang="ru-RU" sz="2000" dirty="0"/>
              <a:t>, ст. 45 данного Закона предусматривает необходимость создания в образовательных учреждениях комиссии по урегулированию споров между участниками образовательных отношений. Данная комиссия создается в целях урегулирования разногласий между участниками образовательных отношений по вопросам реализации права на образование (ч. 2 ст. 45 Закона N 273-ФЗ). При этом одним из вопросов, который должен передаваться на ее рассмотрение, является вопрос о возникновении конфликта интересов педагогического работника. </a:t>
            </a:r>
            <a:endParaRPr lang="ru-RU" sz="2000" dirty="0" smtClean="0"/>
          </a:p>
          <a:p>
            <a:pPr algn="just"/>
            <a:r>
              <a:rPr lang="ru-RU" sz="2000" dirty="0" smtClean="0"/>
              <a:t>Решение </a:t>
            </a:r>
            <a:r>
              <a:rPr lang="ru-RU" sz="2000" dirty="0"/>
              <a:t>комиссии по урегулированию споров между участниками образовательных отношений является обязательным для всех участников образовательных отношений в организации, осуществляющей образовательную деятельность, и подлежит исполнению в сроки, предусмотренные указанным решением. Однако оно может быть обжаловано в установленном законодательством РФ порядке (ст. 45 Закона N 273-ФЗ)</a:t>
            </a:r>
          </a:p>
        </p:txBody>
      </p:sp>
    </p:spTree>
    <p:extLst>
      <p:ext uri="{BB962C8B-B14F-4D97-AF65-F5344CB8AC3E}">
        <p14:creationId xmlns:p14="http://schemas.microsoft.com/office/powerpoint/2010/main" val="2574258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584176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ru-RU" sz="2600" dirty="0">
                <a:solidFill>
                  <a:srgbClr val="FF0000"/>
                </a:solidFill>
              </a:rPr>
              <a:t>Ответственность педагогического работника за непринятие мер по предотвращению или урегулированию конфликта интересов, стороной которого он является</a:t>
            </a:r>
            <a:endParaRPr lang="ru-RU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968552"/>
          </a:xfrm>
        </p:spPr>
        <p:txBody>
          <a:bodyPr>
            <a:noAutofit/>
          </a:bodyPr>
          <a:lstStyle/>
          <a:p>
            <a:pPr marL="0" indent="452438" algn="just">
              <a:buNone/>
            </a:pPr>
            <a:r>
              <a:rPr lang="ru-RU" dirty="0"/>
              <a:t>Если педагогический работник не принял мер по предотвращению или урегулированию конфликта интересов, это рассматривается как коррупционное правонарушение и может служить основанием для расторжения трудового договора по инициативе работодателя – непринятие работником мер по предотвращению или урегулированию конфликта интересов, стороной которого он является, если указанные действия дают основание для утраты доверия к работнику со стороны работодателя (пункт 7.1 части 1 статьи 81 Трудового кодекса Российской Федерации).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118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216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Апекс</vt:lpstr>
      <vt:lpstr>1_Апекс</vt:lpstr>
      <vt:lpstr>2_Апекс</vt:lpstr>
      <vt:lpstr>Презентация PowerPoint</vt:lpstr>
      <vt:lpstr>Понятие конфликта интересов педагогического работника</vt:lpstr>
      <vt:lpstr>Презентация PowerPoint</vt:lpstr>
      <vt:lpstr>Презентация PowerPoint</vt:lpstr>
      <vt:lpstr>Ответственность педагогического работника за непринятие мер по предотвращению или урегулированию конфликта интересов, стороной которого он является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Казак Л.А.</dc:creator>
  <cp:lastModifiedBy>Казак Л.А.</cp:lastModifiedBy>
  <cp:revision>2</cp:revision>
  <dcterms:created xsi:type="dcterms:W3CDTF">2018-08-07T11:40:10Z</dcterms:created>
  <dcterms:modified xsi:type="dcterms:W3CDTF">2018-08-07T12:19:26Z</dcterms:modified>
</cp:coreProperties>
</file>